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58" r:id="rId7"/>
    <p:sldId id="265" r:id="rId8"/>
    <p:sldId id="259" r:id="rId9"/>
    <p:sldId id="260" r:id="rId10"/>
    <p:sldId id="264" r:id="rId11"/>
    <p:sldId id="266" r:id="rId12"/>
    <p:sldId id="261" r:id="rId13"/>
    <p:sldId id="262" r:id="rId14"/>
    <p:sldId id="277" r:id="rId15"/>
    <p:sldId id="273" r:id="rId16"/>
    <p:sldId id="274" r:id="rId17"/>
    <p:sldId id="275" r:id="rId18"/>
    <p:sldId id="276" r:id="rId19"/>
    <p:sldId id="268" r:id="rId20"/>
    <p:sldId id="269" r:id="rId21"/>
    <p:sldId id="270" r:id="rId22"/>
    <p:sldId id="267" r:id="rId23"/>
    <p:sldId id="271" r:id="rId2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15CD0-85CF-429C-8F78-4914DD28EC30}" v="62" dt="2023-12-05T03:16:15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IN" sz="1400" b="0" strike="noStrike" spc="-1">
                <a:latin typeface="Times New Roman"/>
              </a:defRPr>
            </a:lvl1pPr>
          </a:lstStyle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529AF928-F40A-45F5-9D5F-E53039D5F22D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3D46CF-8A65-420B-B494-8BD04B490D8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286B13C-2C26-4DFA-B96D-421ED0853A3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5B2365-40B8-4F46-B279-BFEE9488AE3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CAEDF6-C873-4D69-AFCC-FCA0025C748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E85102-43FB-4D77-92CE-C88269F9876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0773F1-F201-439B-A199-54F2C238518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03435A-1017-4BE8-B347-08F13A51AD8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677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Shape 1"/>
          <p:cNvSpPr/>
          <p:nvPr/>
        </p:nvSpPr>
        <p:spPr>
          <a:xfrm>
            <a:off x="360" y="36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2"/>
          <p:cNvSpPr/>
          <p:nvPr/>
        </p:nvSpPr>
        <p:spPr>
          <a:xfrm>
            <a:off x="6319440" y="2256840"/>
            <a:ext cx="7477200" cy="166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6562"/>
              </a:lnSpc>
              <a:buNone/>
              <a:tabLst>
                <a:tab pos="0" algn="l"/>
              </a:tabLst>
            </a:pPr>
            <a:r>
              <a:rPr lang="en-US" sz="5250" b="1" strike="noStrike" spc="-157">
                <a:solidFill>
                  <a:srgbClr val="FFFFFF"/>
                </a:solidFill>
                <a:latin typeface="Inter"/>
                <a:ea typeface="Inter"/>
              </a:rPr>
              <a:t>GEU BADMINTON TOURNAMENT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48" name="Text 3"/>
          <p:cNvSpPr/>
          <p:nvPr/>
        </p:nvSpPr>
        <p:spPr>
          <a:xfrm>
            <a:off x="6319440" y="425664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A showcase of talent and determination, the GEU Badminton Tournament is an exciting event that brings together some of the best shuttlers from around the world.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Text 2"/>
          <p:cNvSpPr/>
          <p:nvPr/>
        </p:nvSpPr>
        <p:spPr>
          <a:xfrm>
            <a:off x="2037960" y="1009440"/>
            <a:ext cx="444348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en-US" sz="4370" b="1" strike="noStrike" spc="-131">
                <a:solidFill>
                  <a:srgbClr val="FFFFFF"/>
                </a:solidFill>
                <a:latin typeface="Inter"/>
                <a:ea typeface="Inter"/>
              </a:rPr>
              <a:t>Conclusion</a:t>
            </a:r>
            <a:endParaRPr lang="en-IN" sz="4370" b="0" strike="noStrike" spc="-1">
              <a:latin typeface="Arial"/>
            </a:endParaRPr>
          </a:p>
        </p:txBody>
      </p:sp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2037960" y="2148120"/>
            <a:ext cx="5110200" cy="3158280"/>
          </a:xfrm>
          <a:prstGeom prst="rect">
            <a:avLst/>
          </a:prstGeom>
          <a:ln w="0">
            <a:noFill/>
          </a:ln>
        </p:spPr>
      </p:pic>
      <p:sp>
        <p:nvSpPr>
          <p:cNvPr id="128" name="Text 3"/>
          <p:cNvSpPr/>
          <p:nvPr/>
        </p:nvSpPr>
        <p:spPr>
          <a:xfrm>
            <a:off x="2037960" y="5584320"/>
            <a:ext cx="46238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FFFFFF"/>
                </a:solidFill>
                <a:latin typeface="Inter"/>
                <a:ea typeface="Inter"/>
              </a:rPr>
              <a:t>Thanking participants and sponsors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9" name="Text 4"/>
          <p:cNvSpPr/>
          <p:nvPr/>
        </p:nvSpPr>
        <p:spPr>
          <a:xfrm>
            <a:off x="2037960" y="6153840"/>
            <a:ext cx="51102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We would like to thank all the players for their participation and our sponsors for their generous support.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30" name="Image 1" descr="preencoded.png"/>
          <p:cNvPicPr/>
          <p:nvPr/>
        </p:nvPicPr>
        <p:blipFill>
          <a:blip r:embed="rId4"/>
          <a:stretch/>
        </p:blipFill>
        <p:spPr>
          <a:xfrm>
            <a:off x="7481880" y="2148120"/>
            <a:ext cx="5110200" cy="3158280"/>
          </a:xfrm>
          <a:prstGeom prst="rect">
            <a:avLst/>
          </a:prstGeom>
          <a:ln w="0">
            <a:noFill/>
          </a:ln>
        </p:spPr>
      </p:pic>
      <p:sp>
        <p:nvSpPr>
          <p:cNvPr id="131" name="Text 5"/>
          <p:cNvSpPr/>
          <p:nvPr/>
        </p:nvSpPr>
        <p:spPr>
          <a:xfrm>
            <a:off x="7481880" y="5584680"/>
            <a:ext cx="49431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FFFFFF"/>
                </a:solidFill>
                <a:latin typeface="Inter"/>
                <a:ea typeface="Inter"/>
              </a:rPr>
              <a:t>Announcement of the next tournament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32" name="Text 6"/>
          <p:cNvSpPr/>
          <p:nvPr/>
        </p:nvSpPr>
        <p:spPr>
          <a:xfrm>
            <a:off x="7481880" y="6153840"/>
            <a:ext cx="511020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We look forward to the next edition of the GEU Badminton Tournament, which promises to be even bigger and better than before.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847F-B08F-865C-CF2C-2CE66F38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91" y="3427920"/>
            <a:ext cx="2234418" cy="1373760"/>
          </a:xfrm>
        </p:spPr>
        <p:txBody>
          <a:bodyPr/>
          <a:lstStyle/>
          <a:p>
            <a:r>
              <a:rPr lang="en-US" dirty="0"/>
              <a:t>CODE:-</a:t>
            </a:r>
          </a:p>
        </p:txBody>
      </p:sp>
    </p:spTree>
    <p:extLst>
      <p:ext uri="{BB962C8B-B14F-4D97-AF65-F5344CB8AC3E}">
        <p14:creationId xmlns:p14="http://schemas.microsoft.com/office/powerpoint/2010/main" val="8870410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0A001B-A256-9E8D-84F7-98F3337D1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30496" cy="82296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A6AC19-F688-F86B-1262-5C572F2F7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05" y="0"/>
            <a:ext cx="7230495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797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B2C9ABA-F104-4743-D070-BE484EB9C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D7078B-0AAE-129F-4B65-78D2ABFCD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4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0E0F5E-3899-5321-B79D-14676A2F5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721421" cy="82296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2E96BB-DE65-7AFC-9378-60EDF710F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978" y="0"/>
            <a:ext cx="672142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09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card&#10;&#10;Description automatically generated">
            <a:extLst>
              <a:ext uri="{FF2B5EF4-FFF2-40B4-BE49-F238E27FC236}">
                <a16:creationId xmlns:a16="http://schemas.microsoft.com/office/drawing/2014/main" id="{6E2AEB29-6DB0-B020-63DF-F1831755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78" y="3387969"/>
            <a:ext cx="6975230" cy="173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30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7379-C491-8DED-318F-12746E68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390" y="3427920"/>
            <a:ext cx="4967882" cy="1373760"/>
          </a:xfrm>
        </p:spPr>
        <p:txBody>
          <a:bodyPr/>
          <a:lstStyle/>
          <a:p>
            <a:r>
              <a:rPr lang="en-US" sz="6600" dirty="0"/>
              <a:t>OUTPUTS:-</a:t>
            </a:r>
          </a:p>
        </p:txBody>
      </p:sp>
    </p:spTree>
    <p:extLst>
      <p:ext uri="{BB962C8B-B14F-4D97-AF65-F5344CB8AC3E}">
        <p14:creationId xmlns:p14="http://schemas.microsoft.com/office/powerpoint/2010/main" val="2295839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0434D-7098-D987-1969-0A62ABF94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79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AF4B9-4635-B688-7C8D-3A46E730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52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AA54B-CC93-9527-D59D-B33B2F47A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37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Text 2"/>
          <p:cNvSpPr/>
          <p:nvPr/>
        </p:nvSpPr>
        <p:spPr>
          <a:xfrm>
            <a:off x="2037960" y="2314080"/>
            <a:ext cx="444348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en-US" sz="4370" b="1" strike="noStrike" spc="-131">
                <a:solidFill>
                  <a:srgbClr val="FFFFFF"/>
                </a:solidFill>
                <a:latin typeface="Inter"/>
                <a:ea typeface="Inter"/>
              </a:rPr>
              <a:t>Introduction</a:t>
            </a:r>
            <a:endParaRPr lang="en-IN" sz="4370" b="0" strike="noStrike" spc="-1">
              <a:latin typeface="Arial"/>
            </a:endParaRPr>
          </a:p>
        </p:txBody>
      </p:sp>
      <p:sp>
        <p:nvSpPr>
          <p:cNvPr id="53" name="Shape 3"/>
          <p:cNvSpPr/>
          <p:nvPr/>
        </p:nvSpPr>
        <p:spPr>
          <a:xfrm>
            <a:off x="2037960" y="3452760"/>
            <a:ext cx="5165640" cy="2462400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" name="Text 4"/>
          <p:cNvSpPr/>
          <p:nvPr/>
        </p:nvSpPr>
        <p:spPr>
          <a:xfrm>
            <a:off x="2274120" y="3688560"/>
            <a:ext cx="34034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Purpose of the tournament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5" name="Text 5"/>
          <p:cNvSpPr/>
          <p:nvPr/>
        </p:nvSpPr>
        <p:spPr>
          <a:xfrm>
            <a:off x="2274120" y="4258080"/>
            <a:ext cx="469368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The tournament aims to promote and encourage the sport of Badminton among the youth, and to provide a platform for aspiring players to showcase their skills.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56" name="Shape 6"/>
          <p:cNvSpPr/>
          <p:nvPr/>
        </p:nvSpPr>
        <p:spPr>
          <a:xfrm>
            <a:off x="7426440" y="3452760"/>
            <a:ext cx="5165640" cy="2462400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Text 7"/>
          <p:cNvSpPr/>
          <p:nvPr/>
        </p:nvSpPr>
        <p:spPr>
          <a:xfrm>
            <a:off x="7662240" y="3688560"/>
            <a:ext cx="328140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History of the tournament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8" name="Text 8"/>
          <p:cNvSpPr/>
          <p:nvPr/>
        </p:nvSpPr>
        <p:spPr>
          <a:xfrm>
            <a:off x="7662240" y="4258080"/>
            <a:ext cx="469368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The tournament was first organised in 2012 and has since grown to become one of the most prestigious Badminton tournaments in the region.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634413FC-8283-3C79-7C36-B56528038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985" y="2093418"/>
            <a:ext cx="4042763" cy="4042763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5990" y="0"/>
            <a:ext cx="9074410" cy="82296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CA387-2F6D-395B-1B9B-DC17AC71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224" y="548641"/>
            <a:ext cx="6404724" cy="22030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ALL FOR YOUR TIME AND ATTENTION DURING OUR PRESENTATION</a:t>
            </a:r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11223" y="3072994"/>
            <a:ext cx="6035040" cy="21946"/>
          </a:xfrm>
          <a:custGeom>
            <a:avLst/>
            <a:gdLst>
              <a:gd name="connsiteX0" fmla="*/ 0 w 6035040"/>
              <a:gd name="connsiteY0" fmla="*/ 0 h 21946"/>
              <a:gd name="connsiteX1" fmla="*/ 549859 w 6035040"/>
              <a:gd name="connsiteY1" fmla="*/ 0 h 21946"/>
              <a:gd name="connsiteX2" fmla="*/ 1160069 w 6035040"/>
              <a:gd name="connsiteY2" fmla="*/ 0 h 21946"/>
              <a:gd name="connsiteX3" fmla="*/ 1709928 w 6035040"/>
              <a:gd name="connsiteY3" fmla="*/ 0 h 21946"/>
              <a:gd name="connsiteX4" fmla="*/ 2440838 w 6035040"/>
              <a:gd name="connsiteY4" fmla="*/ 0 h 21946"/>
              <a:gd name="connsiteX5" fmla="*/ 3111398 w 6035040"/>
              <a:gd name="connsiteY5" fmla="*/ 0 h 21946"/>
              <a:gd name="connsiteX6" fmla="*/ 3781958 w 6035040"/>
              <a:gd name="connsiteY6" fmla="*/ 0 h 21946"/>
              <a:gd name="connsiteX7" fmla="*/ 4573219 w 6035040"/>
              <a:gd name="connsiteY7" fmla="*/ 0 h 21946"/>
              <a:gd name="connsiteX8" fmla="*/ 5304130 w 6035040"/>
              <a:gd name="connsiteY8" fmla="*/ 0 h 21946"/>
              <a:gd name="connsiteX9" fmla="*/ 6035040 w 6035040"/>
              <a:gd name="connsiteY9" fmla="*/ 0 h 21946"/>
              <a:gd name="connsiteX10" fmla="*/ 6035040 w 6035040"/>
              <a:gd name="connsiteY10" fmla="*/ 21946 h 21946"/>
              <a:gd name="connsiteX11" fmla="*/ 5545531 w 6035040"/>
              <a:gd name="connsiteY11" fmla="*/ 21946 h 21946"/>
              <a:gd name="connsiteX12" fmla="*/ 4995672 w 6035040"/>
              <a:gd name="connsiteY12" fmla="*/ 21946 h 21946"/>
              <a:gd name="connsiteX13" fmla="*/ 4264762 w 6035040"/>
              <a:gd name="connsiteY13" fmla="*/ 21946 h 21946"/>
              <a:gd name="connsiteX14" fmla="*/ 3473501 w 6035040"/>
              <a:gd name="connsiteY14" fmla="*/ 21946 h 21946"/>
              <a:gd name="connsiteX15" fmla="*/ 2863291 w 6035040"/>
              <a:gd name="connsiteY15" fmla="*/ 21946 h 21946"/>
              <a:gd name="connsiteX16" fmla="*/ 2072030 w 6035040"/>
              <a:gd name="connsiteY16" fmla="*/ 21946 h 21946"/>
              <a:gd name="connsiteX17" fmla="*/ 1522171 w 6035040"/>
              <a:gd name="connsiteY17" fmla="*/ 21946 h 21946"/>
              <a:gd name="connsiteX18" fmla="*/ 1032662 w 6035040"/>
              <a:gd name="connsiteY18" fmla="*/ 21946 h 21946"/>
              <a:gd name="connsiteX19" fmla="*/ 0 w 6035040"/>
              <a:gd name="connsiteY19" fmla="*/ 21946 h 21946"/>
              <a:gd name="connsiteX20" fmla="*/ 0 w 6035040"/>
              <a:gd name="connsiteY20" fmla="*/ 0 h 21946"/>
              <a:gd name="connsiteX0" fmla="*/ 0 w 6035040"/>
              <a:gd name="connsiteY0" fmla="*/ 0 h 21946"/>
              <a:gd name="connsiteX1" fmla="*/ 610210 w 6035040"/>
              <a:gd name="connsiteY1" fmla="*/ 0 h 21946"/>
              <a:gd name="connsiteX2" fmla="*/ 1099718 w 6035040"/>
              <a:gd name="connsiteY2" fmla="*/ 0 h 21946"/>
              <a:gd name="connsiteX3" fmla="*/ 1890979 w 6035040"/>
              <a:gd name="connsiteY3" fmla="*/ 0 h 21946"/>
              <a:gd name="connsiteX4" fmla="*/ 2501189 w 6035040"/>
              <a:gd name="connsiteY4" fmla="*/ 0 h 21946"/>
              <a:gd name="connsiteX5" fmla="*/ 3111398 w 6035040"/>
              <a:gd name="connsiteY5" fmla="*/ 0 h 21946"/>
              <a:gd name="connsiteX6" fmla="*/ 3902659 w 6035040"/>
              <a:gd name="connsiteY6" fmla="*/ 0 h 21946"/>
              <a:gd name="connsiteX7" fmla="*/ 4452518 w 6035040"/>
              <a:gd name="connsiteY7" fmla="*/ 0 h 21946"/>
              <a:gd name="connsiteX8" fmla="*/ 5243779 w 6035040"/>
              <a:gd name="connsiteY8" fmla="*/ 0 h 21946"/>
              <a:gd name="connsiteX9" fmla="*/ 6035040 w 6035040"/>
              <a:gd name="connsiteY9" fmla="*/ 0 h 21946"/>
              <a:gd name="connsiteX10" fmla="*/ 6035040 w 6035040"/>
              <a:gd name="connsiteY10" fmla="*/ 21946 h 21946"/>
              <a:gd name="connsiteX11" fmla="*/ 5364480 w 6035040"/>
              <a:gd name="connsiteY11" fmla="*/ 21946 h 21946"/>
              <a:gd name="connsiteX12" fmla="*/ 4754270 w 6035040"/>
              <a:gd name="connsiteY12" fmla="*/ 21946 h 21946"/>
              <a:gd name="connsiteX13" fmla="*/ 3963010 w 6035040"/>
              <a:gd name="connsiteY13" fmla="*/ 21946 h 21946"/>
              <a:gd name="connsiteX14" fmla="*/ 3171749 w 6035040"/>
              <a:gd name="connsiteY14" fmla="*/ 21946 h 21946"/>
              <a:gd name="connsiteX15" fmla="*/ 2621890 w 6035040"/>
              <a:gd name="connsiteY15" fmla="*/ 21946 h 21946"/>
              <a:gd name="connsiteX16" fmla="*/ 1951330 w 6035040"/>
              <a:gd name="connsiteY16" fmla="*/ 21946 h 21946"/>
              <a:gd name="connsiteX17" fmla="*/ 1160069 w 6035040"/>
              <a:gd name="connsiteY17" fmla="*/ 21946 h 21946"/>
              <a:gd name="connsiteX18" fmla="*/ 0 w 6035040"/>
              <a:gd name="connsiteY18" fmla="*/ 21946 h 21946"/>
              <a:gd name="connsiteX19" fmla="*/ 0 w 6035040"/>
              <a:gd name="connsiteY19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35040" h="21946" fill="none" extrusionOk="0">
                <a:moveTo>
                  <a:pt x="0" y="0"/>
                </a:moveTo>
                <a:cubicBezTo>
                  <a:pt x="275382" y="-7688"/>
                  <a:pt x="290435" y="-25626"/>
                  <a:pt x="549859" y="0"/>
                </a:cubicBezTo>
                <a:cubicBezTo>
                  <a:pt x="791910" y="61069"/>
                  <a:pt x="949873" y="-61385"/>
                  <a:pt x="1160069" y="0"/>
                </a:cubicBezTo>
                <a:cubicBezTo>
                  <a:pt x="1373058" y="35441"/>
                  <a:pt x="1541367" y="-38244"/>
                  <a:pt x="1709928" y="0"/>
                </a:cubicBezTo>
                <a:cubicBezTo>
                  <a:pt x="1882348" y="2354"/>
                  <a:pt x="2098081" y="34605"/>
                  <a:pt x="2440838" y="0"/>
                </a:cubicBezTo>
                <a:cubicBezTo>
                  <a:pt x="2744280" y="10790"/>
                  <a:pt x="2928829" y="-6466"/>
                  <a:pt x="3111398" y="0"/>
                </a:cubicBezTo>
                <a:cubicBezTo>
                  <a:pt x="3303760" y="-47287"/>
                  <a:pt x="3462134" y="-4067"/>
                  <a:pt x="3781958" y="0"/>
                </a:cubicBezTo>
                <a:cubicBezTo>
                  <a:pt x="4089304" y="-32596"/>
                  <a:pt x="4278409" y="22634"/>
                  <a:pt x="4573219" y="0"/>
                </a:cubicBezTo>
                <a:cubicBezTo>
                  <a:pt x="4862858" y="-24559"/>
                  <a:pt x="4980642" y="-129"/>
                  <a:pt x="5304130" y="0"/>
                </a:cubicBezTo>
                <a:cubicBezTo>
                  <a:pt x="5636547" y="8695"/>
                  <a:pt x="5816556" y="2529"/>
                  <a:pt x="6035040" y="0"/>
                </a:cubicBezTo>
                <a:cubicBezTo>
                  <a:pt x="6035297" y="8439"/>
                  <a:pt x="6035489" y="11819"/>
                  <a:pt x="6035040" y="21946"/>
                </a:cubicBezTo>
                <a:cubicBezTo>
                  <a:pt x="5946428" y="44110"/>
                  <a:pt x="5759476" y="14709"/>
                  <a:pt x="5545531" y="21946"/>
                </a:cubicBezTo>
                <a:cubicBezTo>
                  <a:pt x="5353163" y="50477"/>
                  <a:pt x="5259247" y="55594"/>
                  <a:pt x="4995672" y="21946"/>
                </a:cubicBezTo>
                <a:cubicBezTo>
                  <a:pt x="4758320" y="22400"/>
                  <a:pt x="4417088" y="-20146"/>
                  <a:pt x="4264762" y="21946"/>
                </a:cubicBezTo>
                <a:cubicBezTo>
                  <a:pt x="4093855" y="62973"/>
                  <a:pt x="3778031" y="28028"/>
                  <a:pt x="3473501" y="21946"/>
                </a:cubicBezTo>
                <a:cubicBezTo>
                  <a:pt x="3193616" y="9620"/>
                  <a:pt x="2983494" y="-5784"/>
                  <a:pt x="2863291" y="21946"/>
                </a:cubicBezTo>
                <a:cubicBezTo>
                  <a:pt x="2727575" y="46937"/>
                  <a:pt x="2263201" y="24774"/>
                  <a:pt x="2072030" y="21946"/>
                </a:cubicBezTo>
                <a:cubicBezTo>
                  <a:pt x="1870460" y="18087"/>
                  <a:pt x="1793272" y="36237"/>
                  <a:pt x="1522171" y="21946"/>
                </a:cubicBezTo>
                <a:cubicBezTo>
                  <a:pt x="1264095" y="-1763"/>
                  <a:pt x="1173029" y="46212"/>
                  <a:pt x="1032662" y="21946"/>
                </a:cubicBezTo>
                <a:cubicBezTo>
                  <a:pt x="832815" y="25695"/>
                  <a:pt x="471758" y="23605"/>
                  <a:pt x="0" y="21946"/>
                </a:cubicBezTo>
                <a:cubicBezTo>
                  <a:pt x="731" y="11588"/>
                  <a:pt x="-284" y="4582"/>
                  <a:pt x="0" y="0"/>
                </a:cubicBezTo>
                <a:close/>
              </a:path>
              <a:path w="6035040" h="21946" stroke="0" extrusionOk="0">
                <a:moveTo>
                  <a:pt x="0" y="0"/>
                </a:moveTo>
                <a:cubicBezTo>
                  <a:pt x="281517" y="-4634"/>
                  <a:pt x="375669" y="-34843"/>
                  <a:pt x="610210" y="0"/>
                </a:cubicBezTo>
                <a:cubicBezTo>
                  <a:pt x="862974" y="12563"/>
                  <a:pt x="916810" y="-22735"/>
                  <a:pt x="1099718" y="0"/>
                </a:cubicBezTo>
                <a:cubicBezTo>
                  <a:pt x="1314154" y="-42373"/>
                  <a:pt x="1607329" y="-53228"/>
                  <a:pt x="1890979" y="0"/>
                </a:cubicBezTo>
                <a:cubicBezTo>
                  <a:pt x="2191387" y="-7841"/>
                  <a:pt x="2289045" y="-21679"/>
                  <a:pt x="2501189" y="0"/>
                </a:cubicBezTo>
                <a:cubicBezTo>
                  <a:pt x="2714939" y="22399"/>
                  <a:pt x="2851660" y="-6697"/>
                  <a:pt x="3111398" y="0"/>
                </a:cubicBezTo>
                <a:cubicBezTo>
                  <a:pt x="3336575" y="17413"/>
                  <a:pt x="3617672" y="-9147"/>
                  <a:pt x="3902659" y="0"/>
                </a:cubicBezTo>
                <a:cubicBezTo>
                  <a:pt x="4185400" y="-7476"/>
                  <a:pt x="4207618" y="-11377"/>
                  <a:pt x="4452518" y="0"/>
                </a:cubicBezTo>
                <a:cubicBezTo>
                  <a:pt x="4661542" y="-16614"/>
                  <a:pt x="4941967" y="-27267"/>
                  <a:pt x="5243779" y="0"/>
                </a:cubicBezTo>
                <a:cubicBezTo>
                  <a:pt x="5557155" y="28242"/>
                  <a:pt x="5858579" y="-25060"/>
                  <a:pt x="6035040" y="0"/>
                </a:cubicBezTo>
                <a:cubicBezTo>
                  <a:pt x="6034529" y="10087"/>
                  <a:pt x="6035140" y="14772"/>
                  <a:pt x="6035040" y="21946"/>
                </a:cubicBezTo>
                <a:cubicBezTo>
                  <a:pt x="5774464" y="33909"/>
                  <a:pt x="5692073" y="19286"/>
                  <a:pt x="5364480" y="21946"/>
                </a:cubicBezTo>
                <a:cubicBezTo>
                  <a:pt x="5017467" y="34396"/>
                  <a:pt x="4933682" y="37486"/>
                  <a:pt x="4754270" y="21946"/>
                </a:cubicBezTo>
                <a:cubicBezTo>
                  <a:pt x="4541946" y="3032"/>
                  <a:pt x="4145739" y="-36020"/>
                  <a:pt x="3963010" y="21946"/>
                </a:cubicBezTo>
                <a:cubicBezTo>
                  <a:pt x="3807917" y="-7266"/>
                  <a:pt x="3534391" y="137"/>
                  <a:pt x="3171749" y="21946"/>
                </a:cubicBezTo>
                <a:cubicBezTo>
                  <a:pt x="2844658" y="7721"/>
                  <a:pt x="2768549" y="16077"/>
                  <a:pt x="2621890" y="21946"/>
                </a:cubicBezTo>
                <a:cubicBezTo>
                  <a:pt x="2493427" y="36382"/>
                  <a:pt x="2252580" y="-18831"/>
                  <a:pt x="1951330" y="21946"/>
                </a:cubicBezTo>
                <a:cubicBezTo>
                  <a:pt x="1700889" y="29275"/>
                  <a:pt x="1422925" y="-64758"/>
                  <a:pt x="1160069" y="21946"/>
                </a:cubicBezTo>
                <a:cubicBezTo>
                  <a:pt x="805335" y="62438"/>
                  <a:pt x="487860" y="50143"/>
                  <a:pt x="0" y="21946"/>
                </a:cubicBezTo>
                <a:cubicBezTo>
                  <a:pt x="50" y="13309"/>
                  <a:pt x="-523" y="10325"/>
                  <a:pt x="0" y="0"/>
                </a:cubicBezTo>
                <a:close/>
              </a:path>
              <a:path w="6035040" h="21946" fill="none" stroke="0" extrusionOk="0">
                <a:moveTo>
                  <a:pt x="0" y="0"/>
                </a:moveTo>
                <a:cubicBezTo>
                  <a:pt x="270667" y="-11307"/>
                  <a:pt x="288372" y="-26335"/>
                  <a:pt x="549859" y="0"/>
                </a:cubicBezTo>
                <a:cubicBezTo>
                  <a:pt x="847432" y="35469"/>
                  <a:pt x="970895" y="-26102"/>
                  <a:pt x="1160069" y="0"/>
                </a:cubicBezTo>
                <a:cubicBezTo>
                  <a:pt x="1317438" y="52021"/>
                  <a:pt x="1540129" y="18652"/>
                  <a:pt x="1709928" y="0"/>
                </a:cubicBezTo>
                <a:cubicBezTo>
                  <a:pt x="1834025" y="-24563"/>
                  <a:pt x="2155473" y="43461"/>
                  <a:pt x="2440838" y="0"/>
                </a:cubicBezTo>
                <a:cubicBezTo>
                  <a:pt x="2763215" y="-28021"/>
                  <a:pt x="2957804" y="-4152"/>
                  <a:pt x="3111398" y="0"/>
                </a:cubicBezTo>
                <a:cubicBezTo>
                  <a:pt x="3243706" y="-36871"/>
                  <a:pt x="3443470" y="25458"/>
                  <a:pt x="3781958" y="0"/>
                </a:cubicBezTo>
                <a:cubicBezTo>
                  <a:pt x="4114408" y="-45081"/>
                  <a:pt x="4254263" y="51550"/>
                  <a:pt x="4573219" y="0"/>
                </a:cubicBezTo>
                <a:cubicBezTo>
                  <a:pt x="4897851" y="-23557"/>
                  <a:pt x="4979867" y="-9093"/>
                  <a:pt x="5304130" y="0"/>
                </a:cubicBezTo>
                <a:cubicBezTo>
                  <a:pt x="5604255" y="5407"/>
                  <a:pt x="5842481" y="8429"/>
                  <a:pt x="6035040" y="0"/>
                </a:cubicBezTo>
                <a:cubicBezTo>
                  <a:pt x="6035011" y="8551"/>
                  <a:pt x="6035827" y="13094"/>
                  <a:pt x="6035040" y="21946"/>
                </a:cubicBezTo>
                <a:cubicBezTo>
                  <a:pt x="5928133" y="72326"/>
                  <a:pt x="5755112" y="10884"/>
                  <a:pt x="5545531" y="21946"/>
                </a:cubicBezTo>
                <a:cubicBezTo>
                  <a:pt x="5343472" y="34173"/>
                  <a:pt x="5256609" y="27905"/>
                  <a:pt x="4995672" y="21946"/>
                </a:cubicBezTo>
                <a:cubicBezTo>
                  <a:pt x="4726803" y="3800"/>
                  <a:pt x="4408384" y="-20731"/>
                  <a:pt x="4264762" y="21946"/>
                </a:cubicBezTo>
                <a:cubicBezTo>
                  <a:pt x="4052874" y="49206"/>
                  <a:pt x="3754509" y="8260"/>
                  <a:pt x="3473501" y="21946"/>
                </a:cubicBezTo>
                <a:cubicBezTo>
                  <a:pt x="3185782" y="2073"/>
                  <a:pt x="2982571" y="5231"/>
                  <a:pt x="2863291" y="21946"/>
                </a:cubicBezTo>
                <a:cubicBezTo>
                  <a:pt x="2736140" y="46303"/>
                  <a:pt x="2293883" y="36393"/>
                  <a:pt x="2072030" y="21946"/>
                </a:cubicBezTo>
                <a:cubicBezTo>
                  <a:pt x="1880932" y="47775"/>
                  <a:pt x="1801848" y="36529"/>
                  <a:pt x="1522171" y="21946"/>
                </a:cubicBezTo>
                <a:cubicBezTo>
                  <a:pt x="1251562" y="12435"/>
                  <a:pt x="1135099" y="45619"/>
                  <a:pt x="1032662" y="21946"/>
                </a:cubicBezTo>
                <a:cubicBezTo>
                  <a:pt x="952466" y="95773"/>
                  <a:pt x="444047" y="83285"/>
                  <a:pt x="0" y="21946"/>
                </a:cubicBezTo>
                <a:cubicBezTo>
                  <a:pt x="674" y="12477"/>
                  <a:pt x="-1983" y="550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035040"/>
                      <a:gd name="connsiteY0" fmla="*/ 0 h 21946"/>
                      <a:gd name="connsiteX1" fmla="*/ 549859 w 6035040"/>
                      <a:gd name="connsiteY1" fmla="*/ 0 h 21946"/>
                      <a:gd name="connsiteX2" fmla="*/ 1160069 w 6035040"/>
                      <a:gd name="connsiteY2" fmla="*/ 0 h 21946"/>
                      <a:gd name="connsiteX3" fmla="*/ 1709928 w 6035040"/>
                      <a:gd name="connsiteY3" fmla="*/ 0 h 21946"/>
                      <a:gd name="connsiteX4" fmla="*/ 2440838 w 6035040"/>
                      <a:gd name="connsiteY4" fmla="*/ 0 h 21946"/>
                      <a:gd name="connsiteX5" fmla="*/ 3111398 w 6035040"/>
                      <a:gd name="connsiteY5" fmla="*/ 0 h 21946"/>
                      <a:gd name="connsiteX6" fmla="*/ 3781958 w 6035040"/>
                      <a:gd name="connsiteY6" fmla="*/ 0 h 21946"/>
                      <a:gd name="connsiteX7" fmla="*/ 4573219 w 6035040"/>
                      <a:gd name="connsiteY7" fmla="*/ 0 h 21946"/>
                      <a:gd name="connsiteX8" fmla="*/ 5304130 w 6035040"/>
                      <a:gd name="connsiteY8" fmla="*/ 0 h 21946"/>
                      <a:gd name="connsiteX9" fmla="*/ 6035040 w 6035040"/>
                      <a:gd name="connsiteY9" fmla="*/ 0 h 21946"/>
                      <a:gd name="connsiteX10" fmla="*/ 6035040 w 6035040"/>
                      <a:gd name="connsiteY10" fmla="*/ 21946 h 21946"/>
                      <a:gd name="connsiteX11" fmla="*/ 5545531 w 6035040"/>
                      <a:gd name="connsiteY11" fmla="*/ 21946 h 21946"/>
                      <a:gd name="connsiteX12" fmla="*/ 4995672 w 6035040"/>
                      <a:gd name="connsiteY12" fmla="*/ 21946 h 21946"/>
                      <a:gd name="connsiteX13" fmla="*/ 4264762 w 6035040"/>
                      <a:gd name="connsiteY13" fmla="*/ 21946 h 21946"/>
                      <a:gd name="connsiteX14" fmla="*/ 3473501 w 6035040"/>
                      <a:gd name="connsiteY14" fmla="*/ 21946 h 21946"/>
                      <a:gd name="connsiteX15" fmla="*/ 2863291 w 6035040"/>
                      <a:gd name="connsiteY15" fmla="*/ 21946 h 21946"/>
                      <a:gd name="connsiteX16" fmla="*/ 2072030 w 6035040"/>
                      <a:gd name="connsiteY16" fmla="*/ 21946 h 21946"/>
                      <a:gd name="connsiteX17" fmla="*/ 1522171 w 6035040"/>
                      <a:gd name="connsiteY17" fmla="*/ 21946 h 21946"/>
                      <a:gd name="connsiteX18" fmla="*/ 1032662 w 6035040"/>
                      <a:gd name="connsiteY18" fmla="*/ 21946 h 21946"/>
                      <a:gd name="connsiteX19" fmla="*/ 0 w 6035040"/>
                      <a:gd name="connsiteY19" fmla="*/ 21946 h 21946"/>
                      <a:gd name="connsiteX20" fmla="*/ 0 w 6035040"/>
                      <a:gd name="connsiteY20" fmla="*/ 0 h 21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35040" h="21946" fill="none" extrusionOk="0">
                        <a:moveTo>
                          <a:pt x="0" y="0"/>
                        </a:moveTo>
                        <a:cubicBezTo>
                          <a:pt x="272471" y="-10194"/>
                          <a:pt x="290996" y="-27320"/>
                          <a:pt x="549859" y="0"/>
                        </a:cubicBezTo>
                        <a:cubicBezTo>
                          <a:pt x="808722" y="27320"/>
                          <a:pt x="976335" y="-26275"/>
                          <a:pt x="1160069" y="0"/>
                        </a:cubicBezTo>
                        <a:cubicBezTo>
                          <a:pt x="1343803" y="26275"/>
                          <a:pt x="1543272" y="1278"/>
                          <a:pt x="1709928" y="0"/>
                        </a:cubicBezTo>
                        <a:cubicBezTo>
                          <a:pt x="1876584" y="-1278"/>
                          <a:pt x="2124709" y="28762"/>
                          <a:pt x="2440838" y="0"/>
                        </a:cubicBezTo>
                        <a:cubicBezTo>
                          <a:pt x="2756967" y="-28762"/>
                          <a:pt x="2940725" y="30996"/>
                          <a:pt x="3111398" y="0"/>
                        </a:cubicBezTo>
                        <a:cubicBezTo>
                          <a:pt x="3282071" y="-30996"/>
                          <a:pt x="3447093" y="22047"/>
                          <a:pt x="3781958" y="0"/>
                        </a:cubicBezTo>
                        <a:cubicBezTo>
                          <a:pt x="4116823" y="-22047"/>
                          <a:pt x="4266992" y="33861"/>
                          <a:pt x="4573219" y="0"/>
                        </a:cubicBezTo>
                        <a:cubicBezTo>
                          <a:pt x="4879446" y="-33861"/>
                          <a:pt x="4977087" y="-9761"/>
                          <a:pt x="5304130" y="0"/>
                        </a:cubicBezTo>
                        <a:cubicBezTo>
                          <a:pt x="5631173" y="9761"/>
                          <a:pt x="5819912" y="-10028"/>
                          <a:pt x="6035040" y="0"/>
                        </a:cubicBezTo>
                        <a:cubicBezTo>
                          <a:pt x="6034850" y="8311"/>
                          <a:pt x="6035803" y="12842"/>
                          <a:pt x="6035040" y="21946"/>
                        </a:cubicBezTo>
                        <a:cubicBezTo>
                          <a:pt x="5909044" y="42922"/>
                          <a:pt x="5751422" y="6364"/>
                          <a:pt x="5545531" y="21946"/>
                        </a:cubicBezTo>
                        <a:cubicBezTo>
                          <a:pt x="5339640" y="37528"/>
                          <a:pt x="5253637" y="41883"/>
                          <a:pt x="4995672" y="21946"/>
                        </a:cubicBezTo>
                        <a:cubicBezTo>
                          <a:pt x="4737707" y="2009"/>
                          <a:pt x="4425461" y="-8948"/>
                          <a:pt x="4264762" y="21946"/>
                        </a:cubicBezTo>
                        <a:cubicBezTo>
                          <a:pt x="4104063" y="52840"/>
                          <a:pt x="3762497" y="24542"/>
                          <a:pt x="3473501" y="21946"/>
                        </a:cubicBezTo>
                        <a:cubicBezTo>
                          <a:pt x="3184505" y="19350"/>
                          <a:pt x="2987914" y="2111"/>
                          <a:pt x="2863291" y="21946"/>
                        </a:cubicBezTo>
                        <a:cubicBezTo>
                          <a:pt x="2738668" y="41782"/>
                          <a:pt x="2262417" y="13011"/>
                          <a:pt x="2072030" y="21946"/>
                        </a:cubicBezTo>
                        <a:cubicBezTo>
                          <a:pt x="1881643" y="30881"/>
                          <a:pt x="1782270" y="48142"/>
                          <a:pt x="1522171" y="21946"/>
                        </a:cubicBezTo>
                        <a:cubicBezTo>
                          <a:pt x="1262072" y="-4250"/>
                          <a:pt x="1161392" y="44217"/>
                          <a:pt x="1032662" y="21946"/>
                        </a:cubicBezTo>
                        <a:cubicBezTo>
                          <a:pt x="903932" y="-325"/>
                          <a:pt x="473049" y="67991"/>
                          <a:pt x="0" y="21946"/>
                        </a:cubicBezTo>
                        <a:cubicBezTo>
                          <a:pt x="604" y="12875"/>
                          <a:pt x="-622" y="5583"/>
                          <a:pt x="0" y="0"/>
                        </a:cubicBezTo>
                        <a:close/>
                      </a:path>
                      <a:path w="6035040" h="21946" stroke="0" extrusionOk="0">
                        <a:moveTo>
                          <a:pt x="0" y="0"/>
                        </a:moveTo>
                        <a:cubicBezTo>
                          <a:pt x="289527" y="-5259"/>
                          <a:pt x="365357" y="-18788"/>
                          <a:pt x="610210" y="0"/>
                        </a:cubicBezTo>
                        <a:cubicBezTo>
                          <a:pt x="855063" y="18788"/>
                          <a:pt x="901801" y="-21570"/>
                          <a:pt x="1099718" y="0"/>
                        </a:cubicBezTo>
                        <a:cubicBezTo>
                          <a:pt x="1297635" y="21570"/>
                          <a:pt x="1589022" y="15537"/>
                          <a:pt x="1890979" y="0"/>
                        </a:cubicBezTo>
                        <a:cubicBezTo>
                          <a:pt x="2192936" y="-15537"/>
                          <a:pt x="2291197" y="-19373"/>
                          <a:pt x="2501189" y="0"/>
                        </a:cubicBezTo>
                        <a:cubicBezTo>
                          <a:pt x="2711181" y="19373"/>
                          <a:pt x="2871431" y="-12225"/>
                          <a:pt x="3111398" y="0"/>
                        </a:cubicBezTo>
                        <a:cubicBezTo>
                          <a:pt x="3351365" y="12225"/>
                          <a:pt x="3618019" y="8180"/>
                          <a:pt x="3902659" y="0"/>
                        </a:cubicBezTo>
                        <a:cubicBezTo>
                          <a:pt x="4187299" y="-8180"/>
                          <a:pt x="4207834" y="-14641"/>
                          <a:pt x="4452518" y="0"/>
                        </a:cubicBezTo>
                        <a:cubicBezTo>
                          <a:pt x="4697202" y="14641"/>
                          <a:pt x="4914876" y="-29725"/>
                          <a:pt x="5243779" y="0"/>
                        </a:cubicBezTo>
                        <a:cubicBezTo>
                          <a:pt x="5572682" y="29725"/>
                          <a:pt x="5866253" y="-28421"/>
                          <a:pt x="6035040" y="0"/>
                        </a:cubicBezTo>
                        <a:cubicBezTo>
                          <a:pt x="6034912" y="10534"/>
                          <a:pt x="6035049" y="15924"/>
                          <a:pt x="6035040" y="21946"/>
                        </a:cubicBezTo>
                        <a:cubicBezTo>
                          <a:pt x="5777911" y="28903"/>
                          <a:pt x="5694344" y="13616"/>
                          <a:pt x="5364480" y="21946"/>
                        </a:cubicBezTo>
                        <a:cubicBezTo>
                          <a:pt x="5034616" y="30276"/>
                          <a:pt x="4932773" y="34992"/>
                          <a:pt x="4754270" y="21946"/>
                        </a:cubicBezTo>
                        <a:cubicBezTo>
                          <a:pt x="4575767" y="8901"/>
                          <a:pt x="4146971" y="-4107"/>
                          <a:pt x="3963010" y="21946"/>
                        </a:cubicBezTo>
                        <a:cubicBezTo>
                          <a:pt x="3779049" y="47999"/>
                          <a:pt x="3501524" y="34323"/>
                          <a:pt x="3171749" y="21946"/>
                        </a:cubicBezTo>
                        <a:cubicBezTo>
                          <a:pt x="2841974" y="9569"/>
                          <a:pt x="2754044" y="28347"/>
                          <a:pt x="2621890" y="21946"/>
                        </a:cubicBezTo>
                        <a:cubicBezTo>
                          <a:pt x="2489736" y="15545"/>
                          <a:pt x="2215923" y="15487"/>
                          <a:pt x="1951330" y="21946"/>
                        </a:cubicBezTo>
                        <a:cubicBezTo>
                          <a:pt x="1686737" y="28405"/>
                          <a:pt x="1427427" y="-8951"/>
                          <a:pt x="1160069" y="21946"/>
                        </a:cubicBezTo>
                        <a:cubicBezTo>
                          <a:pt x="892711" y="52843"/>
                          <a:pt x="437941" y="-10692"/>
                          <a:pt x="0" y="21946"/>
                        </a:cubicBezTo>
                        <a:cubicBezTo>
                          <a:pt x="288" y="12730"/>
                          <a:pt x="-887" y="1045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95EFF-6257-F426-C18E-1E870E51C48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911224" y="3357676"/>
            <a:ext cx="6553314" cy="41011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OUR GROUP MEMBERS ARE:-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HIMANSHU MAWDI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SHARDUL RATURI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VAIDANSH THAPLIYAL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8232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0478">
            <a:solidFill>
              <a:srgbClr val="56515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6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2115000"/>
          </a:xfrm>
          <a:prstGeom prst="rect">
            <a:avLst/>
          </a:prstGeom>
          <a:ln w="0">
            <a:noFill/>
          </a:ln>
        </p:spPr>
      </p:pic>
      <p:sp>
        <p:nvSpPr>
          <p:cNvPr id="62" name="Text 2"/>
          <p:cNvSpPr/>
          <p:nvPr/>
        </p:nvSpPr>
        <p:spPr>
          <a:xfrm>
            <a:off x="3295800" y="2581200"/>
            <a:ext cx="3822480" cy="5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4164"/>
              </a:lnSpc>
              <a:buNone/>
              <a:tabLst>
                <a:tab pos="0" algn="l"/>
              </a:tabLst>
            </a:pPr>
            <a:r>
              <a:rPr lang="en-US" sz="3330" b="1" strike="noStrike" spc="-100">
                <a:solidFill>
                  <a:srgbClr val="FFFFFF"/>
                </a:solidFill>
                <a:latin typeface="Inter"/>
                <a:ea typeface="Inter"/>
              </a:rPr>
              <a:t>Tournament Format</a:t>
            </a:r>
            <a:endParaRPr lang="en-IN" sz="3330" b="0" strike="noStrike" spc="-1">
              <a:latin typeface="Arial"/>
            </a:endParaRPr>
          </a:p>
        </p:txBody>
      </p:sp>
      <p:sp>
        <p:nvSpPr>
          <p:cNvPr id="63" name="Shape 3"/>
          <p:cNvSpPr/>
          <p:nvPr/>
        </p:nvSpPr>
        <p:spPr>
          <a:xfrm>
            <a:off x="3532680" y="3363840"/>
            <a:ext cx="33480" cy="4399560"/>
          </a:xfrm>
          <a:prstGeom prst="rect">
            <a:avLst/>
          </a:prstGeom>
          <a:solidFill>
            <a:srgbClr val="1400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Shape 4"/>
          <p:cNvSpPr/>
          <p:nvPr/>
        </p:nvSpPr>
        <p:spPr>
          <a:xfrm>
            <a:off x="3740040" y="3669480"/>
            <a:ext cx="591840" cy="33480"/>
          </a:xfrm>
          <a:prstGeom prst="rect">
            <a:avLst/>
          </a:prstGeom>
          <a:solidFill>
            <a:srgbClr val="1400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Shape 5"/>
          <p:cNvSpPr/>
          <p:nvPr/>
        </p:nvSpPr>
        <p:spPr>
          <a:xfrm>
            <a:off x="3359520" y="3495960"/>
            <a:ext cx="380520" cy="380520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0478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Text 6"/>
          <p:cNvSpPr/>
          <p:nvPr/>
        </p:nvSpPr>
        <p:spPr>
          <a:xfrm>
            <a:off x="3492360" y="3527640"/>
            <a:ext cx="114120" cy="31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2500"/>
              </a:lnSpc>
              <a:buNone/>
              <a:tabLst>
                <a:tab pos="0" algn="l"/>
              </a:tabLst>
            </a:pPr>
            <a:r>
              <a:rPr lang="en-US" sz="2000" b="1" strike="noStrike" spc="-60">
                <a:solidFill>
                  <a:srgbClr val="E5E0DF"/>
                </a:solidFill>
                <a:latin typeface="Inter"/>
                <a:ea typeface="Inter"/>
              </a:rPr>
              <a:t>1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67" name="Text 7"/>
          <p:cNvSpPr/>
          <p:nvPr/>
        </p:nvSpPr>
        <p:spPr>
          <a:xfrm>
            <a:off x="4480560" y="3533040"/>
            <a:ext cx="1692000" cy="26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081"/>
              </a:lnSpc>
              <a:buNone/>
              <a:tabLst>
                <a:tab pos="0" algn="l"/>
              </a:tabLst>
            </a:pPr>
            <a:r>
              <a:rPr lang="en-US" sz="1660" b="1" strike="noStrike" spc="-52">
                <a:solidFill>
                  <a:srgbClr val="E5E0DF"/>
                </a:solidFill>
                <a:latin typeface="Inter"/>
                <a:ea typeface="Inter"/>
              </a:rPr>
              <a:t>Singles category</a:t>
            </a:r>
            <a:endParaRPr lang="en-IN" sz="1660" b="0" strike="noStrike" spc="-1">
              <a:latin typeface="Arial"/>
            </a:endParaRPr>
          </a:p>
        </p:txBody>
      </p:sp>
      <p:sp>
        <p:nvSpPr>
          <p:cNvPr id="68" name="Text 8"/>
          <p:cNvSpPr/>
          <p:nvPr/>
        </p:nvSpPr>
        <p:spPr>
          <a:xfrm>
            <a:off x="4480560" y="3966480"/>
            <a:ext cx="6853680" cy="54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132"/>
              </a:lnSpc>
              <a:buNone/>
              <a:tabLst>
                <a:tab pos="0" algn="l"/>
              </a:tabLst>
            </a:pPr>
            <a:r>
              <a:rPr lang="en-US" sz="1340" b="0" strike="noStrike" spc="-29">
                <a:solidFill>
                  <a:srgbClr val="E5E0DF"/>
                </a:solidFill>
                <a:latin typeface="Inter"/>
                <a:ea typeface="Inter"/>
              </a:rPr>
              <a:t>A knock-out tournament where players advance by winning matches against competitors in a one-versus-one format.</a:t>
            </a:r>
            <a:endParaRPr lang="en-IN" sz="1340" b="0" strike="noStrike" spc="-1">
              <a:latin typeface="Arial"/>
            </a:endParaRPr>
          </a:p>
        </p:txBody>
      </p:sp>
      <p:sp>
        <p:nvSpPr>
          <p:cNvPr id="69" name="Shape 9"/>
          <p:cNvSpPr/>
          <p:nvPr/>
        </p:nvSpPr>
        <p:spPr>
          <a:xfrm>
            <a:off x="3740040" y="5192280"/>
            <a:ext cx="591840" cy="33480"/>
          </a:xfrm>
          <a:prstGeom prst="rect">
            <a:avLst/>
          </a:prstGeom>
          <a:solidFill>
            <a:srgbClr val="1400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0" name="Shape 10"/>
          <p:cNvSpPr/>
          <p:nvPr/>
        </p:nvSpPr>
        <p:spPr>
          <a:xfrm>
            <a:off x="3359520" y="5019120"/>
            <a:ext cx="380520" cy="380520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0478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1" name="Text 11"/>
          <p:cNvSpPr/>
          <p:nvPr/>
        </p:nvSpPr>
        <p:spPr>
          <a:xfrm>
            <a:off x="3473280" y="5050800"/>
            <a:ext cx="152280" cy="31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2500"/>
              </a:lnSpc>
              <a:buNone/>
              <a:tabLst>
                <a:tab pos="0" algn="l"/>
              </a:tabLst>
            </a:pPr>
            <a:r>
              <a:rPr lang="en-US" sz="2000" b="1" strike="noStrike" spc="-60">
                <a:solidFill>
                  <a:srgbClr val="E5E0DF"/>
                </a:solidFill>
                <a:latin typeface="Inter"/>
                <a:ea typeface="Inter"/>
              </a:rPr>
              <a:t>2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72" name="Text 12"/>
          <p:cNvSpPr/>
          <p:nvPr/>
        </p:nvSpPr>
        <p:spPr>
          <a:xfrm>
            <a:off x="4480560" y="5055840"/>
            <a:ext cx="1726920" cy="26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081"/>
              </a:lnSpc>
              <a:buNone/>
              <a:tabLst>
                <a:tab pos="0" algn="l"/>
              </a:tabLst>
            </a:pPr>
            <a:r>
              <a:rPr lang="en-US" sz="1660" b="1" strike="noStrike" spc="-52">
                <a:solidFill>
                  <a:srgbClr val="E5E0DF"/>
                </a:solidFill>
                <a:latin typeface="Inter"/>
                <a:ea typeface="Inter"/>
              </a:rPr>
              <a:t>Doubles category</a:t>
            </a:r>
            <a:endParaRPr lang="en-IN" sz="1660" b="0" strike="noStrike" spc="-1">
              <a:latin typeface="Arial"/>
            </a:endParaRPr>
          </a:p>
        </p:txBody>
      </p:sp>
      <p:sp>
        <p:nvSpPr>
          <p:cNvPr id="73" name="Text 13"/>
          <p:cNvSpPr/>
          <p:nvPr/>
        </p:nvSpPr>
        <p:spPr>
          <a:xfrm>
            <a:off x="4480560" y="5489640"/>
            <a:ext cx="6853680" cy="54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132"/>
              </a:lnSpc>
              <a:buNone/>
              <a:tabLst>
                <a:tab pos="0" algn="l"/>
              </a:tabLst>
            </a:pPr>
            <a:r>
              <a:rPr lang="en-US" sz="1340" b="0" strike="noStrike" spc="-29">
                <a:solidFill>
                  <a:srgbClr val="E5E0DF"/>
                </a:solidFill>
                <a:latin typeface="Inter"/>
                <a:ea typeface="Inter"/>
              </a:rPr>
              <a:t>A knock-out tournament where teams of two players advance by winning matches against other teams in a two-on-two format.</a:t>
            </a:r>
            <a:endParaRPr lang="en-IN" sz="1340" b="0" strike="noStrike" spc="-1">
              <a:latin typeface="Arial"/>
            </a:endParaRPr>
          </a:p>
        </p:txBody>
      </p:sp>
      <p:sp>
        <p:nvSpPr>
          <p:cNvPr id="74" name="Shape 14"/>
          <p:cNvSpPr/>
          <p:nvPr/>
        </p:nvSpPr>
        <p:spPr>
          <a:xfrm>
            <a:off x="3740040" y="6715440"/>
            <a:ext cx="591840" cy="33480"/>
          </a:xfrm>
          <a:prstGeom prst="rect">
            <a:avLst/>
          </a:prstGeom>
          <a:solidFill>
            <a:srgbClr val="1400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Shape 15"/>
          <p:cNvSpPr/>
          <p:nvPr/>
        </p:nvSpPr>
        <p:spPr>
          <a:xfrm>
            <a:off x="3359520" y="6541920"/>
            <a:ext cx="380520" cy="380520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0478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Text 16"/>
          <p:cNvSpPr/>
          <p:nvPr/>
        </p:nvSpPr>
        <p:spPr>
          <a:xfrm>
            <a:off x="3469680" y="6573600"/>
            <a:ext cx="159840" cy="31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2500"/>
              </a:lnSpc>
              <a:buNone/>
              <a:tabLst>
                <a:tab pos="0" algn="l"/>
              </a:tabLst>
            </a:pPr>
            <a:r>
              <a:rPr lang="en-US" sz="2000" b="1" strike="noStrike" spc="-60">
                <a:solidFill>
                  <a:srgbClr val="E5E0DF"/>
                </a:solidFill>
                <a:latin typeface="Inter"/>
                <a:ea typeface="Inter"/>
              </a:rPr>
              <a:t>3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77" name="Text 17"/>
          <p:cNvSpPr/>
          <p:nvPr/>
        </p:nvSpPr>
        <p:spPr>
          <a:xfrm>
            <a:off x="4480560" y="6579000"/>
            <a:ext cx="2351880" cy="26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081"/>
              </a:lnSpc>
              <a:buNone/>
              <a:tabLst>
                <a:tab pos="0" algn="l"/>
              </a:tabLst>
            </a:pPr>
            <a:r>
              <a:rPr lang="en-US" sz="1660" b="1" strike="noStrike" spc="-52">
                <a:solidFill>
                  <a:srgbClr val="E5E0DF"/>
                </a:solidFill>
                <a:latin typeface="Inter"/>
                <a:ea typeface="Inter"/>
              </a:rPr>
              <a:t>Mixed doubles category</a:t>
            </a:r>
            <a:endParaRPr lang="en-IN" sz="1660" b="0" strike="noStrike" spc="-1">
              <a:latin typeface="Arial"/>
            </a:endParaRPr>
          </a:p>
        </p:txBody>
      </p:sp>
      <p:sp>
        <p:nvSpPr>
          <p:cNvPr id="78" name="Text 18"/>
          <p:cNvSpPr/>
          <p:nvPr/>
        </p:nvSpPr>
        <p:spPr>
          <a:xfrm>
            <a:off x="4480560" y="7012800"/>
            <a:ext cx="6853680" cy="54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132"/>
              </a:lnSpc>
              <a:buNone/>
              <a:tabLst>
                <a:tab pos="0" algn="l"/>
              </a:tabLst>
            </a:pPr>
            <a:r>
              <a:rPr lang="en-US" sz="1340" b="0" strike="noStrike" spc="-29">
                <a:solidFill>
                  <a:srgbClr val="E5E0DF"/>
                </a:solidFill>
                <a:latin typeface="Inter"/>
                <a:ea typeface="Inter"/>
              </a:rPr>
              <a:t>A knock-out tournament where teams of one male and one female player advance by winning matches against other teams in a two-on-two format.</a:t>
            </a:r>
            <a:endParaRPr lang="en-IN" sz="134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54471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Preparation and Training for a Tournament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5513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11705" y="3593068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627715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Physical Conditioning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544258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a regular training routine that includes cardio, strength, and flexibility exercises to optimize your performance.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35513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777270" y="3593068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3627715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Mental Preparation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52342" y="4197072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Practice mental techniques such as visualization and mindfulness to enhance focus, concentration, and resilience.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222462" y="35513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380934" y="359306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3627715"/>
            <a:ext cx="2247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Tactical Training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944576" y="4197072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Work on specific game strategies, study opponents' playing styles, and hone your shot selection and court positioning.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667112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1" name="Text 2"/>
          <p:cNvSpPr/>
          <p:nvPr/>
        </p:nvSpPr>
        <p:spPr>
          <a:xfrm>
            <a:off x="2037960" y="2069640"/>
            <a:ext cx="532044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en-US" sz="4370" b="1" strike="noStrike" spc="-131">
                <a:solidFill>
                  <a:srgbClr val="FFFFFF"/>
                </a:solidFill>
                <a:latin typeface="Inter"/>
                <a:ea typeface="Inter"/>
              </a:rPr>
              <a:t>Registration process</a:t>
            </a:r>
            <a:endParaRPr lang="en-IN" sz="4370" b="0" strike="noStrike" spc="-1">
              <a:latin typeface="Arial"/>
            </a:endParaRPr>
          </a:p>
        </p:txBody>
      </p:sp>
      <p:sp>
        <p:nvSpPr>
          <p:cNvPr id="82" name="Shape 3"/>
          <p:cNvSpPr/>
          <p:nvPr/>
        </p:nvSpPr>
        <p:spPr>
          <a:xfrm>
            <a:off x="2037960" y="338184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3" name="Text 4"/>
          <p:cNvSpPr/>
          <p:nvPr/>
        </p:nvSpPr>
        <p:spPr>
          <a:xfrm>
            <a:off x="2208960" y="3423600"/>
            <a:ext cx="1573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3280"/>
              </a:lnSpc>
              <a:buNone/>
              <a:tabLst>
                <a:tab pos="0" algn="l"/>
              </a:tabLst>
            </a:pPr>
            <a:r>
              <a:rPr lang="en-US" sz="2620" b="1" strike="noStrike" spc="-80">
                <a:solidFill>
                  <a:srgbClr val="E5E0DF"/>
                </a:solidFill>
                <a:latin typeface="Inter"/>
                <a:ea typeface="Inter"/>
              </a:rPr>
              <a:t>1</a:t>
            </a:r>
            <a:endParaRPr lang="en-IN" sz="2620" b="0" strike="noStrike" spc="-1">
              <a:latin typeface="Arial"/>
            </a:endParaRPr>
          </a:p>
        </p:txBody>
      </p:sp>
      <p:sp>
        <p:nvSpPr>
          <p:cNvPr id="84" name="Text 5"/>
          <p:cNvSpPr/>
          <p:nvPr/>
        </p:nvSpPr>
        <p:spPr>
          <a:xfrm>
            <a:off x="2760120" y="345816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Eligibility criteria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5" name="Text 6"/>
          <p:cNvSpPr/>
          <p:nvPr/>
        </p:nvSpPr>
        <p:spPr>
          <a:xfrm>
            <a:off x="2760120" y="4027680"/>
            <a:ext cx="264744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The tournament is open to all students of GEU who are currently enrolled in a full-time programme.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86" name="Shape 7"/>
          <p:cNvSpPr/>
          <p:nvPr/>
        </p:nvSpPr>
        <p:spPr>
          <a:xfrm>
            <a:off x="5630400" y="338184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Text 8"/>
          <p:cNvSpPr/>
          <p:nvPr/>
        </p:nvSpPr>
        <p:spPr>
          <a:xfrm>
            <a:off x="5782320" y="3423600"/>
            <a:ext cx="19548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3280"/>
              </a:lnSpc>
              <a:buNone/>
              <a:tabLst>
                <a:tab pos="0" algn="l"/>
              </a:tabLst>
            </a:pPr>
            <a:r>
              <a:rPr lang="en-US" sz="2620" b="1" strike="noStrike" spc="-80">
                <a:solidFill>
                  <a:srgbClr val="E5E0DF"/>
                </a:solidFill>
                <a:latin typeface="Inter"/>
                <a:ea typeface="Inter"/>
              </a:rPr>
              <a:t>2</a:t>
            </a:r>
            <a:endParaRPr lang="en-IN" sz="2620" b="0" strike="noStrike" spc="-1">
              <a:latin typeface="Arial"/>
            </a:endParaRPr>
          </a:p>
        </p:txBody>
      </p:sp>
      <p:sp>
        <p:nvSpPr>
          <p:cNvPr id="88" name="Text 9"/>
          <p:cNvSpPr/>
          <p:nvPr/>
        </p:nvSpPr>
        <p:spPr>
          <a:xfrm>
            <a:off x="6352200" y="345816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How to register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9" name="Text 10"/>
          <p:cNvSpPr/>
          <p:nvPr/>
        </p:nvSpPr>
        <p:spPr>
          <a:xfrm>
            <a:off x="6352200" y="4027680"/>
            <a:ext cx="2647440" cy="213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Students can register for the tournament by filling out a form on the GEU website, or by registering at the tournament venue on the day of the event.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90" name="Shape 11"/>
          <p:cNvSpPr/>
          <p:nvPr/>
        </p:nvSpPr>
        <p:spPr>
          <a:xfrm>
            <a:off x="9222480" y="338184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1" name="Text 12"/>
          <p:cNvSpPr/>
          <p:nvPr/>
        </p:nvSpPr>
        <p:spPr>
          <a:xfrm>
            <a:off x="9370800" y="3423600"/>
            <a:ext cx="20304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3280"/>
              </a:lnSpc>
              <a:buNone/>
              <a:tabLst>
                <a:tab pos="0" algn="l"/>
              </a:tabLst>
            </a:pPr>
            <a:r>
              <a:rPr lang="en-US" sz="2620" b="1" strike="noStrike" spc="-80">
                <a:solidFill>
                  <a:srgbClr val="E5E0DF"/>
                </a:solidFill>
                <a:latin typeface="Inter"/>
                <a:ea typeface="Inter"/>
              </a:rPr>
              <a:t>3</a:t>
            </a:r>
            <a:endParaRPr lang="en-IN" sz="2620" b="0" strike="noStrike" spc="-1">
              <a:latin typeface="Arial"/>
            </a:endParaRPr>
          </a:p>
        </p:txBody>
      </p:sp>
      <p:sp>
        <p:nvSpPr>
          <p:cNvPr id="92" name="Text 13"/>
          <p:cNvSpPr/>
          <p:nvPr/>
        </p:nvSpPr>
        <p:spPr>
          <a:xfrm>
            <a:off x="9944640" y="345816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Registration fees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93" name="Text 14"/>
          <p:cNvSpPr/>
          <p:nvPr/>
        </p:nvSpPr>
        <p:spPr>
          <a:xfrm>
            <a:off x="9944640" y="4027680"/>
            <a:ext cx="264744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A nominal registration fee of 250 will be charged per participant.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96" name="Image 0" descr="preencoded.png"/>
          <p:cNvPicPr/>
          <p:nvPr/>
        </p:nvPicPr>
        <p:blipFill>
          <a:blip r:embed="rId3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97" name="Text 2"/>
          <p:cNvSpPr/>
          <p:nvPr/>
        </p:nvSpPr>
        <p:spPr>
          <a:xfrm>
            <a:off x="833040" y="712440"/>
            <a:ext cx="563436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en-US" sz="4370" b="1" strike="noStrike" spc="-131">
                <a:solidFill>
                  <a:srgbClr val="FFFFFF"/>
                </a:solidFill>
                <a:latin typeface="Inter"/>
                <a:ea typeface="Inter"/>
              </a:rPr>
              <a:t>Tournament schedule</a:t>
            </a:r>
            <a:endParaRPr lang="en-IN" sz="4370" b="0" strike="noStrike" spc="-1">
              <a:latin typeface="Arial"/>
            </a:endParaRPr>
          </a:p>
        </p:txBody>
      </p:sp>
      <p:sp>
        <p:nvSpPr>
          <p:cNvPr id="98" name="Shape 3"/>
          <p:cNvSpPr/>
          <p:nvPr/>
        </p:nvSpPr>
        <p:spPr>
          <a:xfrm>
            <a:off x="1144440" y="1740240"/>
            <a:ext cx="43920" cy="5776560"/>
          </a:xfrm>
          <a:prstGeom prst="rect">
            <a:avLst/>
          </a:prstGeom>
          <a:solidFill>
            <a:srgbClr val="1400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9" name="Shape 4"/>
          <p:cNvSpPr/>
          <p:nvPr/>
        </p:nvSpPr>
        <p:spPr>
          <a:xfrm>
            <a:off x="1416600" y="2141640"/>
            <a:ext cx="777240" cy="43920"/>
          </a:xfrm>
          <a:prstGeom prst="rect">
            <a:avLst/>
          </a:prstGeom>
          <a:solidFill>
            <a:srgbClr val="1400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Shape 5"/>
          <p:cNvSpPr/>
          <p:nvPr/>
        </p:nvSpPr>
        <p:spPr>
          <a:xfrm>
            <a:off x="916560" y="191376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1" name="Text 6"/>
          <p:cNvSpPr/>
          <p:nvPr/>
        </p:nvSpPr>
        <p:spPr>
          <a:xfrm>
            <a:off x="1087560" y="1955520"/>
            <a:ext cx="15732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3280"/>
              </a:lnSpc>
              <a:buNone/>
              <a:tabLst>
                <a:tab pos="0" algn="l"/>
              </a:tabLst>
            </a:pPr>
            <a:r>
              <a:rPr lang="en-US" sz="2620" b="1" strike="noStrike" spc="-80">
                <a:solidFill>
                  <a:srgbClr val="E5E0DF"/>
                </a:solidFill>
                <a:latin typeface="Inter"/>
                <a:ea typeface="Inter"/>
              </a:rPr>
              <a:t>1</a:t>
            </a:r>
            <a:endParaRPr lang="en-IN" sz="2620" b="0" strike="noStrike" spc="-1">
              <a:latin typeface="Arial"/>
            </a:endParaRPr>
          </a:p>
        </p:txBody>
      </p:sp>
      <p:sp>
        <p:nvSpPr>
          <p:cNvPr id="102" name="Text 7"/>
          <p:cNvSpPr/>
          <p:nvPr/>
        </p:nvSpPr>
        <p:spPr>
          <a:xfrm>
            <a:off x="2388600" y="1962360"/>
            <a:ext cx="241164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Opening ceremony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3" name="Text 8"/>
          <p:cNvSpPr/>
          <p:nvPr/>
        </p:nvSpPr>
        <p:spPr>
          <a:xfrm>
            <a:off x="2388600" y="2531880"/>
            <a:ext cx="77508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The tournament will commence with an opening ceremony in the presence of dignitaries and players from the participating teams.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04" name="Shape 9"/>
          <p:cNvSpPr/>
          <p:nvPr/>
        </p:nvSpPr>
        <p:spPr>
          <a:xfrm>
            <a:off x="1416600" y="4141080"/>
            <a:ext cx="777240" cy="43920"/>
          </a:xfrm>
          <a:prstGeom prst="rect">
            <a:avLst/>
          </a:prstGeom>
          <a:solidFill>
            <a:srgbClr val="1400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5" name="Shape 10"/>
          <p:cNvSpPr/>
          <p:nvPr/>
        </p:nvSpPr>
        <p:spPr>
          <a:xfrm>
            <a:off x="916560" y="391356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Text 11"/>
          <p:cNvSpPr/>
          <p:nvPr/>
        </p:nvSpPr>
        <p:spPr>
          <a:xfrm>
            <a:off x="1068480" y="3954960"/>
            <a:ext cx="19548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3280"/>
              </a:lnSpc>
              <a:buNone/>
              <a:tabLst>
                <a:tab pos="0" algn="l"/>
              </a:tabLst>
            </a:pPr>
            <a:r>
              <a:rPr lang="en-US" sz="2620" b="1" strike="noStrike" spc="-80">
                <a:solidFill>
                  <a:srgbClr val="E5E0DF"/>
                </a:solidFill>
                <a:latin typeface="Inter"/>
                <a:ea typeface="Inter"/>
              </a:rPr>
              <a:t>2</a:t>
            </a:r>
            <a:endParaRPr lang="en-IN" sz="2620" b="0" strike="noStrike" spc="-1">
              <a:latin typeface="Arial"/>
            </a:endParaRPr>
          </a:p>
        </p:txBody>
      </p:sp>
      <p:sp>
        <p:nvSpPr>
          <p:cNvPr id="107" name="Text 12"/>
          <p:cNvSpPr/>
          <p:nvPr/>
        </p:nvSpPr>
        <p:spPr>
          <a:xfrm>
            <a:off x="2388600" y="396216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Match schedule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8" name="Text 13"/>
          <p:cNvSpPr/>
          <p:nvPr/>
        </p:nvSpPr>
        <p:spPr>
          <a:xfrm>
            <a:off x="2388600" y="4531320"/>
            <a:ext cx="77508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Match timings and schedules will be provided to the players before the start of the tournament.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09" name="Shape 14"/>
          <p:cNvSpPr/>
          <p:nvPr/>
        </p:nvSpPr>
        <p:spPr>
          <a:xfrm>
            <a:off x="1416600" y="6140880"/>
            <a:ext cx="777240" cy="43920"/>
          </a:xfrm>
          <a:prstGeom prst="rect">
            <a:avLst/>
          </a:prstGeom>
          <a:solidFill>
            <a:srgbClr val="1400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Shape 15"/>
          <p:cNvSpPr/>
          <p:nvPr/>
        </p:nvSpPr>
        <p:spPr>
          <a:xfrm>
            <a:off x="916560" y="59130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1" name="Text 16"/>
          <p:cNvSpPr/>
          <p:nvPr/>
        </p:nvSpPr>
        <p:spPr>
          <a:xfrm>
            <a:off x="1064880" y="5954760"/>
            <a:ext cx="203040" cy="41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ts val="3280"/>
              </a:lnSpc>
              <a:buNone/>
              <a:tabLst>
                <a:tab pos="0" algn="l"/>
              </a:tabLst>
            </a:pPr>
            <a:r>
              <a:rPr lang="en-US" sz="2620" b="1" strike="noStrike" spc="-80">
                <a:solidFill>
                  <a:srgbClr val="E5E0DF"/>
                </a:solidFill>
                <a:latin typeface="Inter"/>
                <a:ea typeface="Inter"/>
              </a:rPr>
              <a:t>3</a:t>
            </a:r>
            <a:endParaRPr lang="en-IN" sz="2620" b="0" strike="noStrike" spc="-1">
              <a:latin typeface="Arial"/>
            </a:endParaRPr>
          </a:p>
        </p:txBody>
      </p:sp>
      <p:sp>
        <p:nvSpPr>
          <p:cNvPr id="112" name="Text 17"/>
          <p:cNvSpPr/>
          <p:nvPr/>
        </p:nvSpPr>
        <p:spPr>
          <a:xfrm>
            <a:off x="2388600" y="5961600"/>
            <a:ext cx="360000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Finals and closing ceremony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13" name="Text 18"/>
          <p:cNvSpPr/>
          <p:nvPr/>
        </p:nvSpPr>
        <p:spPr>
          <a:xfrm>
            <a:off x="2388600" y="6531120"/>
            <a:ext cx="775080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The tournament will conclude with the finals of all categories, followed by a prize distribution ceremony and closing remarks.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80E26"/>
          </a:solidFill>
          <a:ln w="13216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29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51152" y="581858"/>
            <a:ext cx="9385697" cy="1322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7"/>
              </a:lnSpc>
              <a:buNone/>
            </a:pPr>
            <a:r>
              <a:rPr lang="en-US" sz="416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Benefits of Participating in a Badminton Tournament</a:t>
            </a:r>
            <a:endParaRPr lang="en-US" sz="4166" dirty="0"/>
          </a:p>
        </p:txBody>
      </p:sp>
      <p:sp>
        <p:nvSpPr>
          <p:cNvPr id="6" name="Shape 3"/>
          <p:cNvSpPr/>
          <p:nvPr/>
        </p:nvSpPr>
        <p:spPr>
          <a:xfrm>
            <a:off x="4451152" y="2221587"/>
            <a:ext cx="9385697" cy="1668780"/>
          </a:xfrm>
          <a:prstGeom prst="roundRect">
            <a:avLst>
              <a:gd name="adj" fmla="val 5706"/>
            </a:avLst>
          </a:prstGeom>
          <a:solidFill>
            <a:srgbClr val="283157"/>
          </a:solidFill>
          <a:ln w="13216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675942" y="2446377"/>
            <a:ext cx="2116098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208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Improves Skills</a:t>
            </a:r>
            <a:endParaRPr lang="en-US" sz="2083" dirty="0"/>
          </a:p>
        </p:txBody>
      </p:sp>
      <p:sp>
        <p:nvSpPr>
          <p:cNvPr id="8" name="Text 5"/>
          <p:cNvSpPr/>
          <p:nvPr/>
        </p:nvSpPr>
        <p:spPr>
          <a:xfrm>
            <a:off x="4675942" y="2988588"/>
            <a:ext cx="893611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Participating in a tournament challenges you to enhance your badminton skills and refine your technique.</a:t>
            </a:r>
            <a:endParaRPr lang="en-US" sz="1666" dirty="0"/>
          </a:p>
        </p:txBody>
      </p:sp>
      <p:sp>
        <p:nvSpPr>
          <p:cNvPr id="9" name="Shape 6"/>
          <p:cNvSpPr/>
          <p:nvPr/>
        </p:nvSpPr>
        <p:spPr>
          <a:xfrm>
            <a:off x="4451152" y="4101941"/>
            <a:ext cx="9385697" cy="1668780"/>
          </a:xfrm>
          <a:prstGeom prst="roundRect">
            <a:avLst>
              <a:gd name="adj" fmla="val 5706"/>
            </a:avLst>
          </a:prstGeom>
          <a:solidFill>
            <a:srgbClr val="283157"/>
          </a:solidFill>
          <a:ln w="13216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675942" y="4326731"/>
            <a:ext cx="3261360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208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Competition &amp; Motivation</a:t>
            </a:r>
            <a:endParaRPr lang="en-US" sz="2083" dirty="0"/>
          </a:p>
        </p:txBody>
      </p:sp>
      <p:sp>
        <p:nvSpPr>
          <p:cNvPr id="11" name="Text 8"/>
          <p:cNvSpPr/>
          <p:nvPr/>
        </p:nvSpPr>
        <p:spPr>
          <a:xfrm>
            <a:off x="4675942" y="4868942"/>
            <a:ext cx="893611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Competing against skilled players pushes you to perform at your best and can ignite your motivation to excel.</a:t>
            </a:r>
            <a:endParaRPr lang="en-US" sz="1666" dirty="0"/>
          </a:p>
        </p:txBody>
      </p:sp>
      <p:sp>
        <p:nvSpPr>
          <p:cNvPr id="12" name="Shape 9"/>
          <p:cNvSpPr/>
          <p:nvPr/>
        </p:nvSpPr>
        <p:spPr>
          <a:xfrm>
            <a:off x="4451152" y="5982295"/>
            <a:ext cx="9385697" cy="1668780"/>
          </a:xfrm>
          <a:prstGeom prst="roundRect">
            <a:avLst>
              <a:gd name="adj" fmla="val 5706"/>
            </a:avLst>
          </a:prstGeom>
          <a:solidFill>
            <a:srgbClr val="283157"/>
          </a:solidFill>
          <a:ln w="13216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4675942" y="6207085"/>
            <a:ext cx="2116098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208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Networking</a:t>
            </a:r>
            <a:endParaRPr lang="en-US" sz="2083" dirty="0"/>
          </a:p>
        </p:txBody>
      </p:sp>
      <p:sp>
        <p:nvSpPr>
          <p:cNvPr id="14" name="Text 11"/>
          <p:cNvSpPr/>
          <p:nvPr/>
        </p:nvSpPr>
        <p:spPr>
          <a:xfrm>
            <a:off x="4675942" y="6749296"/>
            <a:ext cx="893611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Tournaments provide a great opportunity to meet fellow badminton enthusiasts, make new friends, and expand your network.</a:t>
            </a:r>
            <a:endParaRPr lang="en-US" sz="1666" dirty="0"/>
          </a:p>
        </p:txBody>
      </p:sp>
    </p:spTree>
    <p:extLst>
      <p:ext uri="{BB962C8B-B14F-4D97-AF65-F5344CB8AC3E}">
        <p14:creationId xmlns:p14="http://schemas.microsoft.com/office/powerpoint/2010/main" val="16136063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80E26"/>
          </a:solidFill>
          <a:ln w="13097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29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4127" y="576858"/>
            <a:ext cx="9399746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2"/>
              </a:lnSpc>
              <a:buNone/>
            </a:pPr>
            <a:r>
              <a:rPr lang="en-US" sz="41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Strategies and Tactics for Winning in a Tournament</a:t>
            </a:r>
            <a:endParaRPr lang="en-US" sz="4129" dirty="0"/>
          </a:p>
        </p:txBody>
      </p:sp>
      <p:sp>
        <p:nvSpPr>
          <p:cNvPr id="6" name="Shape 3"/>
          <p:cNvSpPr/>
          <p:nvPr/>
        </p:nvSpPr>
        <p:spPr>
          <a:xfrm>
            <a:off x="4737735" y="2202537"/>
            <a:ext cx="41910" cy="5453539"/>
          </a:xfrm>
          <a:prstGeom prst="rect">
            <a:avLst/>
          </a:prstGeom>
          <a:solidFill>
            <a:srgbClr val="303B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994672" y="2581394"/>
            <a:ext cx="734139" cy="41910"/>
          </a:xfrm>
          <a:prstGeom prst="rect">
            <a:avLst/>
          </a:prstGeom>
          <a:solidFill>
            <a:srgbClr val="303B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22708" y="2366367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283157"/>
          </a:solidFill>
          <a:ln w="13097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686300" y="2405658"/>
            <a:ext cx="14478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478" dirty="0"/>
          </a:p>
        </p:txBody>
      </p:sp>
      <p:sp>
        <p:nvSpPr>
          <p:cNvPr id="10" name="Text 7"/>
          <p:cNvSpPr/>
          <p:nvPr/>
        </p:nvSpPr>
        <p:spPr>
          <a:xfrm>
            <a:off x="5912406" y="2412206"/>
            <a:ext cx="269748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Analyzing Opponents</a:t>
            </a:r>
            <a:endParaRPr lang="en-US" sz="2065" dirty="0"/>
          </a:p>
        </p:txBody>
      </p:sp>
      <p:sp>
        <p:nvSpPr>
          <p:cNvPr id="11" name="Text 8"/>
          <p:cNvSpPr/>
          <p:nvPr/>
        </p:nvSpPr>
        <p:spPr>
          <a:xfrm>
            <a:off x="5912406" y="2949535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Study your opponents' strengths and weaknesses to devise effective strategies and exploit their vulnerabilities.</a:t>
            </a:r>
            <a:endParaRPr lang="en-US" sz="1652" dirty="0"/>
          </a:p>
        </p:txBody>
      </p:sp>
      <p:sp>
        <p:nvSpPr>
          <p:cNvPr id="12" name="Shape 9"/>
          <p:cNvSpPr/>
          <p:nvPr/>
        </p:nvSpPr>
        <p:spPr>
          <a:xfrm>
            <a:off x="4994672" y="4469130"/>
            <a:ext cx="734139" cy="41910"/>
          </a:xfrm>
          <a:prstGeom prst="rect">
            <a:avLst/>
          </a:prstGeom>
          <a:solidFill>
            <a:srgbClr val="303B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522708" y="4254103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283157"/>
          </a:solidFill>
          <a:ln w="13097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663440" y="4293394"/>
            <a:ext cx="1905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478" dirty="0"/>
          </a:p>
        </p:txBody>
      </p:sp>
      <p:sp>
        <p:nvSpPr>
          <p:cNvPr id="15" name="Text 12"/>
          <p:cNvSpPr/>
          <p:nvPr/>
        </p:nvSpPr>
        <p:spPr>
          <a:xfrm>
            <a:off x="5912406" y="4299942"/>
            <a:ext cx="252984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Mastering Footwork</a:t>
            </a:r>
            <a:endParaRPr lang="en-US" sz="2065" dirty="0"/>
          </a:p>
        </p:txBody>
      </p:sp>
      <p:sp>
        <p:nvSpPr>
          <p:cNvPr id="16" name="Text 13"/>
          <p:cNvSpPr/>
          <p:nvPr/>
        </p:nvSpPr>
        <p:spPr>
          <a:xfrm>
            <a:off x="5912406" y="4837271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agile footwork techniques to move quickly and efficiently across the court, gaining a competitive advantage.</a:t>
            </a:r>
            <a:endParaRPr lang="en-US" sz="1652" dirty="0"/>
          </a:p>
        </p:txBody>
      </p:sp>
      <p:sp>
        <p:nvSpPr>
          <p:cNvPr id="17" name="Shape 14"/>
          <p:cNvSpPr/>
          <p:nvPr/>
        </p:nvSpPr>
        <p:spPr>
          <a:xfrm>
            <a:off x="4994672" y="6356866"/>
            <a:ext cx="734139" cy="41910"/>
          </a:xfrm>
          <a:prstGeom prst="rect">
            <a:avLst/>
          </a:prstGeom>
          <a:solidFill>
            <a:srgbClr val="303B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522708" y="6141839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283157"/>
          </a:solidFill>
          <a:ln w="13097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671060" y="6181130"/>
            <a:ext cx="17526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478" dirty="0"/>
          </a:p>
        </p:txBody>
      </p:sp>
      <p:sp>
        <p:nvSpPr>
          <p:cNvPr id="20" name="Text 17"/>
          <p:cNvSpPr/>
          <p:nvPr/>
        </p:nvSpPr>
        <p:spPr>
          <a:xfrm>
            <a:off x="5912406" y="6187678"/>
            <a:ext cx="209764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Variety in Shots</a:t>
            </a:r>
            <a:endParaRPr lang="en-US" sz="2065" dirty="0"/>
          </a:p>
        </p:txBody>
      </p:sp>
      <p:sp>
        <p:nvSpPr>
          <p:cNvPr id="21" name="Text 18"/>
          <p:cNvSpPr/>
          <p:nvPr/>
        </p:nvSpPr>
        <p:spPr>
          <a:xfrm>
            <a:off x="5912406" y="6725007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a combination of smashes, drops, clears, and deceptive shots to keep opponents guessing and to maintain control.</a:t>
            </a:r>
            <a:endParaRPr lang="en-US" sz="1652" dirty="0"/>
          </a:p>
        </p:txBody>
      </p:sp>
    </p:spTree>
    <p:extLst>
      <p:ext uri="{BB962C8B-B14F-4D97-AF65-F5344CB8AC3E}">
        <p14:creationId xmlns:p14="http://schemas.microsoft.com/office/powerpoint/2010/main" val="2954454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2777040"/>
          </a:xfrm>
          <a:prstGeom prst="rect">
            <a:avLst/>
          </a:prstGeom>
          <a:ln w="0">
            <a:noFill/>
          </a:ln>
        </p:spPr>
      </p:pic>
      <p:sp>
        <p:nvSpPr>
          <p:cNvPr id="117" name="Text 2"/>
          <p:cNvSpPr/>
          <p:nvPr/>
        </p:nvSpPr>
        <p:spPr>
          <a:xfrm>
            <a:off x="2037960" y="3758040"/>
            <a:ext cx="4715280" cy="6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5468"/>
              </a:lnSpc>
              <a:buNone/>
              <a:tabLst>
                <a:tab pos="0" algn="l"/>
              </a:tabLst>
            </a:pPr>
            <a:r>
              <a:rPr lang="en-US" sz="4370" b="1" strike="noStrike" spc="-131">
                <a:solidFill>
                  <a:srgbClr val="FFFFFF"/>
                </a:solidFill>
                <a:latin typeface="Inter"/>
                <a:ea typeface="Inter"/>
              </a:rPr>
              <a:t>Prizes and awards</a:t>
            </a:r>
            <a:endParaRPr lang="en-IN" sz="4370" b="0" strike="noStrike" spc="-1">
              <a:latin typeface="Arial"/>
            </a:endParaRPr>
          </a:p>
        </p:txBody>
      </p:sp>
      <p:sp>
        <p:nvSpPr>
          <p:cNvPr id="118" name="Shape 3"/>
          <p:cNvSpPr/>
          <p:nvPr/>
        </p:nvSpPr>
        <p:spPr>
          <a:xfrm>
            <a:off x="2037960" y="4785840"/>
            <a:ext cx="5165640" cy="2462400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Text 4"/>
          <p:cNvSpPr/>
          <p:nvPr/>
        </p:nvSpPr>
        <p:spPr>
          <a:xfrm>
            <a:off x="2274120" y="5021640"/>
            <a:ext cx="266688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Categories for prizes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0" name="Text 5"/>
          <p:cNvSpPr/>
          <p:nvPr/>
        </p:nvSpPr>
        <p:spPr>
          <a:xfrm>
            <a:off x="2274120" y="5591160"/>
            <a:ext cx="4693680" cy="142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Prizes will be given out to the winners and runners-up in each of the three categories, as well as the best male and female player of the tournament.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1" name="Shape 6"/>
          <p:cNvSpPr/>
          <p:nvPr/>
        </p:nvSpPr>
        <p:spPr>
          <a:xfrm>
            <a:off x="7426440" y="4785840"/>
            <a:ext cx="5165640" cy="2462400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Text 7"/>
          <p:cNvSpPr/>
          <p:nvPr/>
        </p:nvSpPr>
        <p:spPr>
          <a:xfrm>
            <a:off x="7662240" y="50216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ts val="2733"/>
              </a:lnSpc>
              <a:buNone/>
              <a:tabLst>
                <a:tab pos="0" algn="l"/>
              </a:tabLst>
            </a:pPr>
            <a:r>
              <a:rPr lang="en-US" sz="2190" b="1" strike="noStrike" spc="-66">
                <a:solidFill>
                  <a:srgbClr val="E5E0DF"/>
                </a:solidFill>
                <a:latin typeface="Inter"/>
                <a:ea typeface="Inter"/>
              </a:rPr>
              <a:t>Prize distribution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3" name="Text 8"/>
          <p:cNvSpPr/>
          <p:nvPr/>
        </p:nvSpPr>
        <p:spPr>
          <a:xfrm>
            <a:off x="7662240" y="5591160"/>
            <a:ext cx="469368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ts val="2798"/>
              </a:lnSpc>
              <a:buNone/>
              <a:tabLst>
                <a:tab pos="0" algn="l"/>
              </a:tabLst>
            </a:pPr>
            <a:r>
              <a:rPr lang="en-US" sz="1750" b="0" strike="noStrike" spc="-35">
                <a:solidFill>
                  <a:srgbClr val="E5E0DF"/>
                </a:solidFill>
                <a:latin typeface="Inter"/>
                <a:ea typeface="Inter"/>
              </a:rPr>
              <a:t>The prizes will be distributed during the closing ceremony of the tournament, along with certificates of participation for all players.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airplane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9983DC81FF8E45B8AA1005BF3F4FE9" ma:contentTypeVersion="3" ma:contentTypeDescription="Create a new document." ma:contentTypeScope="" ma:versionID="dd70717e4da82b78396c11e318e2420d">
  <xsd:schema xmlns:xsd="http://www.w3.org/2001/XMLSchema" xmlns:xs="http://www.w3.org/2001/XMLSchema" xmlns:p="http://schemas.microsoft.com/office/2006/metadata/properties" xmlns:ns3="0bd06690-1d55-4530-afc5-172be7c69e4d" targetNamespace="http://schemas.microsoft.com/office/2006/metadata/properties" ma:root="true" ma:fieldsID="f779af4ba145b880a4fb2d54742c9b4e" ns3:_="">
    <xsd:import namespace="0bd06690-1d55-4530-afc5-172be7c69e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06690-1d55-4530-afc5-172be7c69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502C1A-A8DE-4D54-A26B-CFF31D619E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d06690-1d55-4530-afc5-172be7c69e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522E6C-78E5-4F7F-BAF4-CC6DED78FC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C838E-6E3F-46D1-8ABA-393672CEC3E0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0bd06690-1d55-4530-afc5-172be7c69e4d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670</Words>
  <Application>Microsoft Office PowerPoint</Application>
  <PresentationFormat>Custom</PresentationFormat>
  <Paragraphs>91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Epilogue</vt:lpstr>
      <vt:lpstr>Fraunces</vt:lpstr>
      <vt:lpstr>Inter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CODE:-</vt:lpstr>
      <vt:lpstr>PowerPoint Presentation</vt:lpstr>
      <vt:lpstr>PowerPoint Presentation</vt:lpstr>
      <vt:lpstr>PowerPoint Presentation</vt:lpstr>
      <vt:lpstr>PowerPoint Presentation</vt:lpstr>
      <vt:lpstr>OUTPUTS:-</vt:lpstr>
      <vt:lpstr>PowerPoint Presentation</vt:lpstr>
      <vt:lpstr>PowerPoint Presentation</vt:lpstr>
      <vt:lpstr>PowerPoint Presentation</vt:lpstr>
      <vt:lpstr>THANK YOU ALL FOR YOUR TIME AND ATTENTION DURING OUR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Vaidansh Thapliyal</cp:lastModifiedBy>
  <cp:revision>41</cp:revision>
  <dcterms:created xsi:type="dcterms:W3CDTF">2023-12-01T02:58:15Z</dcterms:created>
  <dcterms:modified xsi:type="dcterms:W3CDTF">2023-12-05T03:59:40Z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7</vt:i4>
  </property>
  <property fmtid="{D5CDD505-2E9C-101B-9397-08002B2CF9AE}" pid="5" name="ContentTypeId">
    <vt:lpwstr>0x010100F49983DC81FF8E45B8AA1005BF3F4FE9</vt:lpwstr>
  </property>
</Properties>
</file>